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Fira Sans ExtraBold"/>
      <p:bold r:id="rId24"/>
      <p:boldItalic r:id="rId25"/>
    </p:embeddedFont>
    <p:embeddedFont>
      <p:font typeface="Fira Sans"/>
      <p:regular r:id="rId26"/>
      <p:bold r:id="rId27"/>
      <p:italic r:id="rId28"/>
      <p:boldItalic r:id="rId29"/>
    </p:embeddedFont>
    <p:embeddedFont>
      <p:font typeface="Fira Sans Light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FiraSansExtraBold-bold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-regular.fntdata"/><Relationship Id="rId25" Type="http://schemas.openxmlformats.org/officeDocument/2006/relationships/font" Target="fonts/FiraSansExtraBold-boldItalic.fntdata"/><Relationship Id="rId28" Type="http://schemas.openxmlformats.org/officeDocument/2006/relationships/font" Target="fonts/FiraSans-italic.fntdata"/><Relationship Id="rId27" Type="http://schemas.openxmlformats.org/officeDocument/2006/relationships/font" Target="fonts/FiraSans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Light-bold.fntdata"/><Relationship Id="rId30" Type="http://schemas.openxmlformats.org/officeDocument/2006/relationships/font" Target="fonts/FiraSansLight-regular.fntdata"/><Relationship Id="rId11" Type="http://schemas.openxmlformats.org/officeDocument/2006/relationships/slide" Target="slides/slide6.xml"/><Relationship Id="rId33" Type="http://schemas.openxmlformats.org/officeDocument/2006/relationships/font" Target="fonts/FiraSansLight-boldItalic.fntdata"/><Relationship Id="rId10" Type="http://schemas.openxmlformats.org/officeDocument/2006/relationships/slide" Target="slides/slide5.xml"/><Relationship Id="rId32" Type="http://schemas.openxmlformats.org/officeDocument/2006/relationships/font" Target="fonts/FiraSansLight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5954b4e7c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5954b4e7c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5954b4e7c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5954b4e7c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5954b4e7c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5954b4e7c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5954b4e7c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5954b4e7c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5954b4e7c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5954b4e7c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5954b4e7c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5954b4e7c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59bfafd52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59bfafd52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d5954b4e7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d5954b4e7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d5954b4e7c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d5954b4e7c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d5954b4e7c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d5954b4e7c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5954b4e7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5954b4e7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5954b4e7c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5954b4e7c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5954b4e7c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5954b4e7c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5954b4e7c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5954b4e7c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5954b4e7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5954b4e7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5954b4e7c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5954b4e7c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954b4e7c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5954b4e7c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5954b4e7c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5954b4e7c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11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1.png"/><Relationship Id="rId5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15.png"/><Relationship Id="rId5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29.png"/><Relationship Id="rId6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5520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5003100" y="-2047025"/>
            <a:ext cx="5175900" cy="51759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835075" y="3879825"/>
            <a:ext cx="1921500" cy="19215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784650" y="436025"/>
            <a:ext cx="3981900" cy="25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Explorando Dados de Vendas de</a:t>
            </a:r>
            <a:endParaRPr sz="358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Medicamentos Manipulados e Controlados: </a:t>
            </a:r>
            <a:endParaRPr sz="358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>
                <a:solidFill>
                  <a:srgbClr val="05193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Criando Insights</a:t>
            </a:r>
            <a:endParaRPr b="1" sz="3580"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45900" y="3236875"/>
            <a:ext cx="39819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51934"/>
                </a:solidFill>
                <a:latin typeface="Fira Sans"/>
                <a:ea typeface="Fira Sans"/>
                <a:cs typeface="Fira Sans"/>
                <a:sym typeface="Fira Sans"/>
              </a:rPr>
              <a:t>Alunos(as):</a:t>
            </a:r>
            <a:r>
              <a:rPr lang="pt-BR" sz="15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endParaRPr sz="1500">
              <a:solidFill>
                <a:srgbClr val="051934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Adriano Carlos, Jéssica Carine, Juliane Maria e Lucas José</a:t>
            </a:r>
            <a:endParaRPr sz="1500">
              <a:solidFill>
                <a:srgbClr val="051934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51934"/>
                </a:solidFill>
                <a:latin typeface="Fira Sans"/>
                <a:ea typeface="Fira Sans"/>
                <a:cs typeface="Fira Sans"/>
                <a:sym typeface="Fira Sans"/>
              </a:rPr>
              <a:t>Disciplina: Tópicos de Big Data em Python Professor(a):</a:t>
            </a:r>
            <a:r>
              <a:rPr lang="pt-BR" sz="15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Davi Camar</a:t>
            </a:r>
            <a:r>
              <a:rPr lang="pt-BR" sz="16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</a:t>
            </a:r>
            <a:endParaRPr>
              <a:solidFill>
                <a:srgbClr val="051934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125" y="884375"/>
            <a:ext cx="3835402" cy="383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433714">
            <a:off x="-1566675" y="2919099"/>
            <a:ext cx="3495624" cy="34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121525"/>
            <a:ext cx="34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Idade</a:t>
            </a: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dos pacientes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415275" y="1528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Gráfico de barras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6" name="Google Shape;186;p22"/>
          <p:cNvGrpSpPr/>
          <p:nvPr/>
        </p:nvGrpSpPr>
        <p:grpSpPr>
          <a:xfrm>
            <a:off x="67075" y="788999"/>
            <a:ext cx="4238400" cy="3320400"/>
            <a:chOff x="67075" y="788999"/>
            <a:chExt cx="4238400" cy="3320400"/>
          </a:xfrm>
        </p:grpSpPr>
        <p:sp>
          <p:nvSpPr>
            <p:cNvPr id="187" name="Google Shape;187;p22"/>
            <p:cNvSpPr/>
            <p:nvPr/>
          </p:nvSpPr>
          <p:spPr>
            <a:xfrm>
              <a:off x="67075" y="788999"/>
              <a:ext cx="4238400" cy="3320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300" y="847838"/>
              <a:ext cx="4077867" cy="3174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2"/>
          <p:cNvGrpSpPr/>
          <p:nvPr/>
        </p:nvGrpSpPr>
        <p:grpSpPr>
          <a:xfrm>
            <a:off x="4379450" y="775087"/>
            <a:ext cx="4238400" cy="3320400"/>
            <a:chOff x="4379450" y="775087"/>
            <a:chExt cx="4238400" cy="3320400"/>
          </a:xfrm>
        </p:grpSpPr>
        <p:sp>
          <p:nvSpPr>
            <p:cNvPr id="190" name="Google Shape;190;p22"/>
            <p:cNvSpPr/>
            <p:nvPr/>
          </p:nvSpPr>
          <p:spPr>
            <a:xfrm>
              <a:off x="4379450" y="775087"/>
              <a:ext cx="4238400" cy="3320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" name="Google Shape;19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9457" y="847838"/>
              <a:ext cx="4077869" cy="3174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95634">
            <a:off x="9017225" y="509200"/>
            <a:ext cx="2430525" cy="466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187300" y="4207700"/>
            <a:ext cx="7802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 faixa etária predominante mudou de 30-40 anos para 20-30 anos, especialmente para medicamentos antimicrobianos, o que pode indicar uma maior incidência de doenças infecciosas entre os mais jovens.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>
            <p:ph type="title"/>
          </p:nvPr>
        </p:nvSpPr>
        <p:spPr>
          <a:xfrm>
            <a:off x="311700" y="29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Etapa dos Resultados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311700" y="7291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rPr>
              <a:t>Análise Bivariada:</a:t>
            </a:r>
            <a:endParaRPr b="1" sz="2200">
              <a:solidFill>
                <a:srgbClr val="CF5D0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01" name="Google Shape;201;p23"/>
          <p:cNvGrpSpPr/>
          <p:nvPr/>
        </p:nvGrpSpPr>
        <p:grpSpPr>
          <a:xfrm>
            <a:off x="249675" y="1322400"/>
            <a:ext cx="5151000" cy="3608100"/>
            <a:chOff x="249675" y="1322400"/>
            <a:chExt cx="5151000" cy="3608100"/>
          </a:xfrm>
        </p:grpSpPr>
        <p:sp>
          <p:nvSpPr>
            <p:cNvPr id="202" name="Google Shape;202;p23"/>
            <p:cNvSpPr/>
            <p:nvPr/>
          </p:nvSpPr>
          <p:spPr>
            <a:xfrm>
              <a:off x="249675" y="1322400"/>
              <a:ext cx="5151000" cy="36081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" name="Google Shape;20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379925"/>
              <a:ext cx="5009149" cy="3493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23"/>
          <p:cNvGrpSpPr/>
          <p:nvPr/>
        </p:nvGrpSpPr>
        <p:grpSpPr>
          <a:xfrm>
            <a:off x="5594775" y="1379925"/>
            <a:ext cx="4057500" cy="3550650"/>
            <a:chOff x="5594775" y="1379925"/>
            <a:chExt cx="4057500" cy="3550650"/>
          </a:xfrm>
        </p:grpSpPr>
        <p:sp>
          <p:nvSpPr>
            <p:cNvPr id="205" name="Google Shape;205;p23"/>
            <p:cNvSpPr/>
            <p:nvPr/>
          </p:nvSpPr>
          <p:spPr>
            <a:xfrm>
              <a:off x="5594775" y="1379925"/>
              <a:ext cx="4057500" cy="28659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 txBox="1"/>
            <p:nvPr/>
          </p:nvSpPr>
          <p:spPr>
            <a:xfrm>
              <a:off x="5839500" y="1597275"/>
              <a:ext cx="3213900" cy="3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pt-BR"/>
                <a:t>Goiânia e Curitiba</a:t>
              </a:r>
              <a:r>
                <a:rPr lang="pt-BR" sz="15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mostraram aumento nas vendas, enquanto São Paulo e Minas Gerais mantiveram-se como líderes. </a:t>
              </a:r>
              <a:endPara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Isso sugere um possível deslocamento das vendas para regiões com maior concentração de centros de tratamento especializado.</a:t>
              </a:r>
              <a:endParaRPr sz="1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297225"/>
            <a:ext cx="269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Princípios Ativos 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2894425" y="3285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Gráfico de Barras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14" name="Google Shape;214;p24"/>
          <p:cNvGrpSpPr/>
          <p:nvPr/>
        </p:nvGrpSpPr>
        <p:grpSpPr>
          <a:xfrm>
            <a:off x="249675" y="970975"/>
            <a:ext cx="4161300" cy="3338400"/>
            <a:chOff x="249675" y="970975"/>
            <a:chExt cx="4161300" cy="3338400"/>
          </a:xfrm>
        </p:grpSpPr>
        <p:sp>
          <p:nvSpPr>
            <p:cNvPr id="215" name="Google Shape;215;p24"/>
            <p:cNvSpPr/>
            <p:nvPr/>
          </p:nvSpPr>
          <p:spPr>
            <a:xfrm>
              <a:off x="249675" y="970975"/>
              <a:ext cx="41613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6" name="Google Shape;21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425" y="1163600"/>
              <a:ext cx="3900650" cy="2910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" name="Google Shape;217;p24"/>
          <p:cNvGrpSpPr/>
          <p:nvPr/>
        </p:nvGrpSpPr>
        <p:grpSpPr>
          <a:xfrm>
            <a:off x="4572000" y="970975"/>
            <a:ext cx="4325400" cy="3338400"/>
            <a:chOff x="4572000" y="970975"/>
            <a:chExt cx="4325400" cy="3338400"/>
          </a:xfrm>
        </p:grpSpPr>
        <p:sp>
          <p:nvSpPr>
            <p:cNvPr id="218" name="Google Shape;218;p24"/>
            <p:cNvSpPr/>
            <p:nvPr/>
          </p:nvSpPr>
          <p:spPr>
            <a:xfrm>
              <a:off x="4572000" y="970975"/>
              <a:ext cx="43254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Google Shape;219;p24"/>
            <p:cNvPicPr preferRelativeResize="0"/>
            <p:nvPr/>
          </p:nvPicPr>
          <p:blipFill rotWithShape="1">
            <a:blip r:embed="rId5">
              <a:alphaModFix/>
            </a:blip>
            <a:srcRect b="0" l="0" r="1594" t="0"/>
            <a:stretch/>
          </p:blipFill>
          <p:spPr>
            <a:xfrm>
              <a:off x="4572000" y="1184975"/>
              <a:ext cx="4192474" cy="291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4"/>
          <p:cNvSpPr txBox="1"/>
          <p:nvPr/>
        </p:nvSpPr>
        <p:spPr>
          <a:xfrm>
            <a:off x="311725" y="4367700"/>
            <a:ext cx="3900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Quantidade vendida por unidade 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4572000" y="4367700"/>
            <a:ext cx="39006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Quantidade vendida por unidade - Local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>
            <p:ph type="title"/>
          </p:nvPr>
        </p:nvSpPr>
        <p:spPr>
          <a:xfrm>
            <a:off x="311700" y="195500"/>
            <a:ext cx="33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Etapa dos Resultados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249675" y="1155925"/>
            <a:ext cx="4161300" cy="3338400"/>
            <a:chOff x="249675" y="1155925"/>
            <a:chExt cx="4161300" cy="3338400"/>
          </a:xfrm>
        </p:grpSpPr>
        <p:sp>
          <p:nvSpPr>
            <p:cNvPr id="229" name="Google Shape;229;p25"/>
            <p:cNvSpPr/>
            <p:nvPr/>
          </p:nvSpPr>
          <p:spPr>
            <a:xfrm>
              <a:off x="249675" y="1155925"/>
              <a:ext cx="41613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" name="Google Shape;23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6025" y="1483575"/>
              <a:ext cx="3552524" cy="2758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5"/>
          <p:cNvGrpSpPr/>
          <p:nvPr/>
        </p:nvGrpSpPr>
        <p:grpSpPr>
          <a:xfrm>
            <a:off x="4572000" y="1155925"/>
            <a:ext cx="4161300" cy="3338400"/>
            <a:chOff x="4572000" y="1155925"/>
            <a:chExt cx="4161300" cy="3338400"/>
          </a:xfrm>
        </p:grpSpPr>
        <p:sp>
          <p:nvSpPr>
            <p:cNvPr id="232" name="Google Shape;232;p25"/>
            <p:cNvSpPr/>
            <p:nvPr/>
          </p:nvSpPr>
          <p:spPr>
            <a:xfrm>
              <a:off x="4572000" y="1155925"/>
              <a:ext cx="41613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8037" y="1483575"/>
              <a:ext cx="3749226" cy="2758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25"/>
          <p:cNvSpPr txBox="1"/>
          <p:nvPr/>
        </p:nvSpPr>
        <p:spPr>
          <a:xfrm>
            <a:off x="311725" y="4595375"/>
            <a:ext cx="3900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Medicamento com relação idade do paciente no ano de 2019 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4572000" y="4595375"/>
            <a:ext cx="3900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Medicamento com relação idade do paciente no ano de 2021 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404175" y="62030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rPr>
              <a:t>Análise Multivariada:</a:t>
            </a:r>
            <a:endParaRPr b="1" sz="2200">
              <a:solidFill>
                <a:srgbClr val="CF5D0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>
            <p:ph type="title"/>
          </p:nvPr>
        </p:nvSpPr>
        <p:spPr>
          <a:xfrm>
            <a:off x="311700" y="195500"/>
            <a:ext cx="47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Gráficos de medicamentos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4297425" y="22685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Top 10 relação com Gênero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44" name="Google Shape;244;p26"/>
          <p:cNvGrpSpPr/>
          <p:nvPr/>
        </p:nvGrpSpPr>
        <p:grpSpPr>
          <a:xfrm>
            <a:off x="249675" y="1155925"/>
            <a:ext cx="4161300" cy="3810000"/>
            <a:chOff x="249675" y="1155925"/>
            <a:chExt cx="4161300" cy="3810000"/>
          </a:xfrm>
        </p:grpSpPr>
        <p:sp>
          <p:nvSpPr>
            <p:cNvPr id="245" name="Google Shape;245;p26"/>
            <p:cNvSpPr/>
            <p:nvPr/>
          </p:nvSpPr>
          <p:spPr>
            <a:xfrm>
              <a:off x="249675" y="1155925"/>
              <a:ext cx="4161300" cy="38100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6" name="Google Shape;24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155925"/>
              <a:ext cx="3915926" cy="3709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26"/>
          <p:cNvGrpSpPr/>
          <p:nvPr/>
        </p:nvGrpSpPr>
        <p:grpSpPr>
          <a:xfrm>
            <a:off x="4572000" y="1155925"/>
            <a:ext cx="4296025" cy="3876475"/>
            <a:chOff x="4572000" y="1155925"/>
            <a:chExt cx="4296025" cy="3876475"/>
          </a:xfrm>
        </p:grpSpPr>
        <p:sp>
          <p:nvSpPr>
            <p:cNvPr id="248" name="Google Shape;248;p26"/>
            <p:cNvSpPr/>
            <p:nvPr/>
          </p:nvSpPr>
          <p:spPr>
            <a:xfrm>
              <a:off x="4572000" y="1155925"/>
              <a:ext cx="4161300" cy="35880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" name="Google Shape;249;p26"/>
            <p:cNvGrpSpPr/>
            <p:nvPr/>
          </p:nvGrpSpPr>
          <p:grpSpPr>
            <a:xfrm>
              <a:off x="4614525" y="1188800"/>
              <a:ext cx="4253500" cy="3843600"/>
              <a:chOff x="4525900" y="1122325"/>
              <a:chExt cx="4253500" cy="38436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4572000" y="1122325"/>
                <a:ext cx="4161300" cy="3843600"/>
              </a:xfrm>
              <a:prstGeom prst="roundRect">
                <a:avLst>
                  <a:gd fmla="val 3845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1" name="Google Shape;251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25900" y="1172775"/>
                <a:ext cx="4253500" cy="37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27"/>
          <p:cNvGrpSpPr/>
          <p:nvPr/>
        </p:nvGrpSpPr>
        <p:grpSpPr>
          <a:xfrm>
            <a:off x="-745750" y="-2661300"/>
            <a:ext cx="10869499" cy="8402425"/>
            <a:chOff x="-745750" y="-2661300"/>
            <a:chExt cx="10869499" cy="8402425"/>
          </a:xfrm>
        </p:grpSpPr>
        <p:pic>
          <p:nvPicPr>
            <p:cNvPr id="257" name="Google Shape;257;p27"/>
            <p:cNvPicPr preferRelativeResize="0"/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0" y="-155200"/>
              <a:ext cx="9305349" cy="567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8" name="Google Shape;258;p27"/>
            <p:cNvSpPr/>
            <p:nvPr/>
          </p:nvSpPr>
          <p:spPr>
            <a:xfrm>
              <a:off x="5963550" y="4489225"/>
              <a:ext cx="1263900" cy="12519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7"/>
            <p:cNvSpPr/>
            <p:nvPr/>
          </p:nvSpPr>
          <p:spPr>
            <a:xfrm>
              <a:off x="4172049" y="-2661300"/>
              <a:ext cx="5951700" cy="58962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7"/>
            <p:cNvSpPr/>
            <p:nvPr/>
          </p:nvSpPr>
          <p:spPr>
            <a:xfrm>
              <a:off x="-745750" y="461725"/>
              <a:ext cx="1914300" cy="18960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7"/>
          <p:cNvSpPr txBox="1"/>
          <p:nvPr/>
        </p:nvSpPr>
        <p:spPr>
          <a:xfrm>
            <a:off x="280825" y="266025"/>
            <a:ext cx="8336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Tipos de Medicamento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(</a:t>
            </a:r>
            <a:r>
              <a:rPr lang="pt-BR" sz="24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TIPOS DE RECEITU</a:t>
            </a:r>
            <a:r>
              <a:rPr lang="pt-BR" sz="24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ÁRIO)</a:t>
            </a:r>
            <a:endParaRPr sz="2400"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62" name="Google Shape;262;p27"/>
          <p:cNvGrpSpPr/>
          <p:nvPr/>
        </p:nvGrpSpPr>
        <p:grpSpPr>
          <a:xfrm>
            <a:off x="470675" y="1860775"/>
            <a:ext cx="2562900" cy="718413"/>
            <a:chOff x="54100" y="428425"/>
            <a:chExt cx="2562900" cy="718413"/>
          </a:xfrm>
        </p:grpSpPr>
        <p:sp>
          <p:nvSpPr>
            <p:cNvPr id="263" name="Google Shape;263;p27"/>
            <p:cNvSpPr txBox="1"/>
            <p:nvPr/>
          </p:nvSpPr>
          <p:spPr>
            <a:xfrm>
              <a:off x="54100" y="428425"/>
              <a:ext cx="24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TIPO 1</a:t>
              </a:r>
              <a:endParaRPr b="1" sz="1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4" name="Google Shape;264;p27"/>
            <p:cNvSpPr txBox="1"/>
            <p:nvPr/>
          </p:nvSpPr>
          <p:spPr>
            <a:xfrm>
              <a:off x="54100" y="592738"/>
              <a:ext cx="2562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Receita de Controle Especial em 2 vias (Receita Branca)</a:t>
              </a:r>
              <a:endParaRPr sz="12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5" name="Google Shape;265;p27"/>
          <p:cNvGrpSpPr/>
          <p:nvPr/>
        </p:nvGrpSpPr>
        <p:grpSpPr>
          <a:xfrm>
            <a:off x="3243825" y="1860775"/>
            <a:ext cx="2562900" cy="745063"/>
            <a:chOff x="54100" y="428425"/>
            <a:chExt cx="2562900" cy="745063"/>
          </a:xfrm>
        </p:grpSpPr>
        <p:sp>
          <p:nvSpPr>
            <p:cNvPr id="266" name="Google Shape;266;p27"/>
            <p:cNvSpPr txBox="1"/>
            <p:nvPr/>
          </p:nvSpPr>
          <p:spPr>
            <a:xfrm>
              <a:off x="54100" y="428425"/>
              <a:ext cx="24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TIPO 2</a:t>
              </a:r>
              <a:endParaRPr b="1" sz="1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67" name="Google Shape;267;p27"/>
            <p:cNvSpPr txBox="1"/>
            <p:nvPr/>
          </p:nvSpPr>
          <p:spPr>
            <a:xfrm>
              <a:off x="54100" y="619388"/>
              <a:ext cx="2562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Notificação de Receita B (Notificação Azul)</a:t>
              </a:r>
              <a:endParaRPr sz="12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68" name="Google Shape;268;p27"/>
          <p:cNvGrpSpPr/>
          <p:nvPr/>
        </p:nvGrpSpPr>
        <p:grpSpPr>
          <a:xfrm>
            <a:off x="558975" y="3353050"/>
            <a:ext cx="2562900" cy="735925"/>
            <a:chOff x="-314800" y="1226750"/>
            <a:chExt cx="2562900" cy="735925"/>
          </a:xfrm>
        </p:grpSpPr>
        <p:sp>
          <p:nvSpPr>
            <p:cNvPr id="269" name="Google Shape;269;p27"/>
            <p:cNvSpPr txBox="1"/>
            <p:nvPr/>
          </p:nvSpPr>
          <p:spPr>
            <a:xfrm>
              <a:off x="-314800" y="1226750"/>
              <a:ext cx="24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TIPO 3</a:t>
              </a:r>
              <a:endParaRPr b="1" sz="1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0" name="Google Shape;270;p27"/>
            <p:cNvSpPr txBox="1"/>
            <p:nvPr/>
          </p:nvSpPr>
          <p:spPr>
            <a:xfrm>
              <a:off x="-314800" y="1408575"/>
              <a:ext cx="2562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Notificação de Receita Especial (Notificação Branca)</a:t>
              </a:r>
              <a:endParaRPr sz="12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1" name="Google Shape;271;p27"/>
          <p:cNvGrpSpPr/>
          <p:nvPr/>
        </p:nvGrpSpPr>
        <p:grpSpPr>
          <a:xfrm>
            <a:off x="3202475" y="3406350"/>
            <a:ext cx="2562900" cy="775575"/>
            <a:chOff x="54100" y="428425"/>
            <a:chExt cx="2562900" cy="775575"/>
          </a:xfrm>
        </p:grpSpPr>
        <p:sp>
          <p:nvSpPr>
            <p:cNvPr id="272" name="Google Shape;272;p27"/>
            <p:cNvSpPr txBox="1"/>
            <p:nvPr/>
          </p:nvSpPr>
          <p:spPr>
            <a:xfrm>
              <a:off x="54100" y="428425"/>
              <a:ext cx="24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TIPO 4</a:t>
              </a:r>
              <a:endParaRPr b="1" sz="1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3" name="Google Shape;273;p27"/>
            <p:cNvSpPr txBox="1"/>
            <p:nvPr/>
          </p:nvSpPr>
          <p:spPr>
            <a:xfrm>
              <a:off x="54100" y="649900"/>
              <a:ext cx="2562900" cy="554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Notificação de Receita A (Notificação Amarela)</a:t>
              </a:r>
              <a:endParaRPr sz="12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274" name="Google Shape;274;p27"/>
          <p:cNvGrpSpPr/>
          <p:nvPr/>
        </p:nvGrpSpPr>
        <p:grpSpPr>
          <a:xfrm>
            <a:off x="6091250" y="3444900"/>
            <a:ext cx="2562900" cy="644075"/>
            <a:chOff x="54100" y="428425"/>
            <a:chExt cx="2562900" cy="644075"/>
          </a:xfrm>
        </p:grpSpPr>
        <p:sp>
          <p:nvSpPr>
            <p:cNvPr id="275" name="Google Shape;275;p27"/>
            <p:cNvSpPr txBox="1"/>
            <p:nvPr/>
          </p:nvSpPr>
          <p:spPr>
            <a:xfrm>
              <a:off x="54100" y="428425"/>
              <a:ext cx="246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TIPO 5</a:t>
              </a:r>
              <a:endParaRPr b="1" sz="1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276" name="Google Shape;276;p27"/>
            <p:cNvSpPr txBox="1"/>
            <p:nvPr/>
          </p:nvSpPr>
          <p:spPr>
            <a:xfrm>
              <a:off x="54100" y="703200"/>
              <a:ext cx="2562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Receita Antimicrobiano em 2 vias</a:t>
              </a:r>
              <a:endParaRPr sz="12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277" name="Google Shape;2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4400" y="526150"/>
            <a:ext cx="3156451" cy="318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p2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28"/>
          <p:cNvSpPr txBox="1"/>
          <p:nvPr>
            <p:ph type="title"/>
          </p:nvPr>
        </p:nvSpPr>
        <p:spPr>
          <a:xfrm>
            <a:off x="311700" y="195500"/>
            <a:ext cx="47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Gráficos de medicamentos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84" name="Google Shape;284;p28"/>
          <p:cNvSpPr txBox="1"/>
          <p:nvPr>
            <p:ph idx="1" type="body"/>
          </p:nvPr>
        </p:nvSpPr>
        <p:spPr>
          <a:xfrm>
            <a:off x="4297425" y="22685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Top 10 relação com Gênero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85" name="Google Shape;285;p28"/>
          <p:cNvGrpSpPr/>
          <p:nvPr/>
        </p:nvGrpSpPr>
        <p:grpSpPr>
          <a:xfrm>
            <a:off x="137400" y="933925"/>
            <a:ext cx="5067600" cy="3837900"/>
            <a:chOff x="137400" y="933925"/>
            <a:chExt cx="5067600" cy="3837900"/>
          </a:xfrm>
        </p:grpSpPr>
        <p:sp>
          <p:nvSpPr>
            <p:cNvPr id="286" name="Google Shape;286;p28"/>
            <p:cNvSpPr/>
            <p:nvPr/>
          </p:nvSpPr>
          <p:spPr>
            <a:xfrm>
              <a:off x="137400" y="933925"/>
              <a:ext cx="5067600" cy="38379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7" name="Google Shape;287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9425" y="1155925"/>
              <a:ext cx="4549826" cy="3391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8" name="Google Shape;288;p28"/>
          <p:cNvGrpSpPr/>
          <p:nvPr/>
        </p:nvGrpSpPr>
        <p:grpSpPr>
          <a:xfrm>
            <a:off x="5308100" y="841525"/>
            <a:ext cx="4144200" cy="4133700"/>
            <a:chOff x="5308100" y="841525"/>
            <a:chExt cx="4144200" cy="4133700"/>
          </a:xfrm>
        </p:grpSpPr>
        <p:sp>
          <p:nvSpPr>
            <p:cNvPr id="289" name="Google Shape;289;p28"/>
            <p:cNvSpPr/>
            <p:nvPr/>
          </p:nvSpPr>
          <p:spPr>
            <a:xfrm>
              <a:off x="5308100" y="841525"/>
              <a:ext cx="4144200" cy="4133700"/>
            </a:xfrm>
            <a:prstGeom prst="round2DiagRect">
              <a:avLst>
                <a:gd fmla="val 13104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28"/>
            <p:cNvSpPr txBox="1"/>
            <p:nvPr/>
          </p:nvSpPr>
          <p:spPr>
            <a:xfrm>
              <a:off x="5483800" y="1063525"/>
              <a:ext cx="3467700" cy="383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Amitriptilina, Paroxetina, 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Sertralina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e Fluoxetina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(Tipo 1 – Receita de Controle Especial em 2 vias (Receita Branca ))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r>
                <a:rPr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São antidepressivos e geralmente exigem receita médica.</a:t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Gabapentina e Pregabalina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(Tipo 1 – Receita de Controle Especial em 2 vias (Receita Branca )))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r>
                <a:rPr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Comumente utilizados para tratar dor neuropática e convulsões, também exigem receita médica.</a:t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Bupropiona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(Tipo 1 – Receita de Controle Especial em 2 vias (Receita Branca ))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r>
                <a:rPr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Antidepressivo e também utilizado para auxiliar na cessação do tabagismo.</a:t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Topiramato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(Tipo 1 - Receita de Controle Especial em 2 vias (Receita Branca))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</a:t>
              </a:r>
              <a:r>
                <a:rPr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Anticonvulsivante e também utilizado para tratar enxaqueca.</a:t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Testosterona(Ti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po 5 Receita Antimicrobiano em 2 vias.)</a:t>
              </a:r>
              <a:r>
                <a:rPr b="1"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: </a:t>
              </a:r>
              <a:r>
                <a:rPr lang="pt-BR" sz="10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Hormônio masculino, utilizado para tratar diversas condições, como hipogonadismo. A receita para a testosterona é de controle especial e exige acompanhamento médico regular.</a:t>
              </a:r>
              <a:endParaRPr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2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75" y="397800"/>
            <a:ext cx="4054050" cy="416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7" name="Google Shape;297;p29"/>
          <p:cNvGrpSpPr/>
          <p:nvPr/>
        </p:nvGrpSpPr>
        <p:grpSpPr>
          <a:xfrm>
            <a:off x="4707025" y="397800"/>
            <a:ext cx="4144200" cy="3291900"/>
            <a:chOff x="4707025" y="397800"/>
            <a:chExt cx="4144200" cy="3291900"/>
          </a:xfrm>
        </p:grpSpPr>
        <p:sp>
          <p:nvSpPr>
            <p:cNvPr id="298" name="Google Shape;298;p29"/>
            <p:cNvSpPr/>
            <p:nvPr/>
          </p:nvSpPr>
          <p:spPr>
            <a:xfrm>
              <a:off x="4707025" y="397800"/>
              <a:ext cx="4144200" cy="3291900"/>
            </a:xfrm>
            <a:prstGeom prst="round2DiagRect">
              <a:avLst>
                <a:gd fmla="val 13104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29"/>
            <p:cNvSpPr txBox="1"/>
            <p:nvPr/>
          </p:nvSpPr>
          <p:spPr>
            <a:xfrm>
              <a:off x="4827225" y="619800"/>
              <a:ext cx="3726900" cy="29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051936"/>
                  </a:solidFill>
                  <a:latin typeface="Fira Sans"/>
                  <a:ea typeface="Fira Sans"/>
                  <a:cs typeface="Fira Sans"/>
                  <a:sym typeface="Fira Sans"/>
                </a:rPr>
                <a:t>S</a:t>
              </a:r>
              <a:r>
                <a:rPr lang="pt-BR" sz="1200">
                  <a:solidFill>
                    <a:srgbClr val="051936"/>
                  </a:solidFill>
                  <a:latin typeface="Fira Sans"/>
                  <a:ea typeface="Fira Sans"/>
                  <a:cs typeface="Fira Sans"/>
                  <a:sym typeface="Fira Sans"/>
                </a:rPr>
                <a:t>egundo a psicóloga Karen Scavacini, da Associação Brasileira de Estudos e Prevenção do Suicídio (ABEPS), a época da COVID-19 teve relação com o aumento de casos de ansiedade e depressão, sendo em mulheres devido ao acúmulo de funções para conciliar e em jovens , pelo fato de que em idade fundamentalde  interagir com os colegas, este contato foi interrompido devido oa isolamento social.</a:t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051936"/>
                  </a:solidFill>
                  <a:latin typeface="Fira Sans"/>
                  <a:ea typeface="Fira Sans"/>
                  <a:cs typeface="Fira Sans"/>
                  <a:sym typeface="Fira Sans"/>
                </a:rPr>
                <a:t>Fonte: https://www.cnnbrasil.com.br/saude/pandemia-de-covid-19-provoca-aumento-global-em-disturbios-de-ansiedade-e-depressao/</a:t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0"/>
          <p:cNvSpPr txBox="1"/>
          <p:nvPr>
            <p:ph idx="1" type="body"/>
          </p:nvPr>
        </p:nvSpPr>
        <p:spPr>
          <a:xfrm>
            <a:off x="591850" y="1786525"/>
            <a:ext cx="76662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Brasil. Ministério da Saúde. </a:t>
            </a:r>
            <a:r>
              <a:rPr b="1" lang="pt-BR" sz="1300">
                <a:solidFill>
                  <a:srgbClr val="051936"/>
                </a:solidFill>
              </a:rPr>
              <a:t>Sistema de Informações sobre Medicamentos. </a:t>
            </a:r>
            <a:r>
              <a:rPr lang="pt-BR" sz="1300">
                <a:solidFill>
                  <a:srgbClr val="051936"/>
                </a:solidFill>
              </a:rPr>
              <a:t>2021.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Medeiros, M. M., &amp; Silva, P. C. (2020). </a:t>
            </a:r>
            <a:r>
              <a:rPr b="1" lang="pt-BR" sz="1300">
                <a:solidFill>
                  <a:srgbClr val="051936"/>
                </a:solidFill>
              </a:rPr>
              <a:t>Análise do mercado farmacêutico brasileiro: tendências e desafios.</a:t>
            </a:r>
            <a:r>
              <a:rPr lang="pt-BR" sz="1300">
                <a:solidFill>
                  <a:srgbClr val="051936"/>
                </a:solidFill>
              </a:rPr>
              <a:t> Revista Brasileira de Saúde Pública, 54(1), 1-10.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Santos, L. P., &amp; Costa, D. P. (2019). </a:t>
            </a:r>
            <a:r>
              <a:rPr b="1" lang="pt-BR" sz="1300">
                <a:solidFill>
                  <a:srgbClr val="051936"/>
                </a:solidFill>
              </a:rPr>
              <a:t>Saúde mental e o aumento da demanda por antidepressivos no Brasil.</a:t>
            </a:r>
            <a:r>
              <a:rPr lang="pt-BR" sz="1300">
                <a:solidFill>
                  <a:srgbClr val="051936"/>
                </a:solidFill>
              </a:rPr>
              <a:t> Revista Brasileira de Psicologia, 37(3), 204-215.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Associação Brasileira da Indústria Farmacêutica. (2020). </a:t>
            </a:r>
            <a:r>
              <a:rPr b="1" lang="pt-BR" sz="1300">
                <a:solidFill>
                  <a:srgbClr val="051936"/>
                </a:solidFill>
              </a:rPr>
              <a:t>Relatório Anual 2020: O impacto da pandemia no mercado de medicamentos. </a:t>
            </a:r>
            <a:r>
              <a:rPr lang="pt-BR" sz="1300">
                <a:solidFill>
                  <a:srgbClr val="051936"/>
                </a:solidFill>
              </a:rPr>
              <a:t>ABIF.</a:t>
            </a:r>
            <a:endParaRPr sz="1300">
              <a:solidFill>
                <a:srgbClr val="0519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0"/>
          <p:cNvSpPr txBox="1"/>
          <p:nvPr>
            <p:ph type="title"/>
          </p:nvPr>
        </p:nvSpPr>
        <p:spPr>
          <a:xfrm>
            <a:off x="224775" y="35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Referências Bibliográficas</a:t>
            </a:r>
            <a:endParaRPr b="1"/>
          </a:p>
        </p:txBody>
      </p:sp>
      <p:sp>
        <p:nvSpPr>
          <p:cNvPr id="307" name="Google Shape;307;p30"/>
          <p:cNvSpPr/>
          <p:nvPr/>
        </p:nvSpPr>
        <p:spPr>
          <a:xfrm>
            <a:off x="545625" y="1192950"/>
            <a:ext cx="7878900" cy="3273600"/>
          </a:xfrm>
          <a:prstGeom prst="round2DiagRect">
            <a:avLst>
              <a:gd fmla="val 13104" name="adj1"/>
              <a:gd fmla="val 0" name="adj2"/>
            </a:avLst>
          </a:prstGeom>
          <a:solidFill>
            <a:srgbClr val="F9B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0"/>
          <p:cNvSpPr txBox="1"/>
          <p:nvPr>
            <p:ph idx="1" type="body"/>
          </p:nvPr>
        </p:nvSpPr>
        <p:spPr>
          <a:xfrm>
            <a:off x="591850" y="1462875"/>
            <a:ext cx="76662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Brasil. Ministério da Saúde. </a:t>
            </a:r>
            <a:r>
              <a:rPr b="1" lang="pt-BR" sz="1300">
                <a:solidFill>
                  <a:srgbClr val="051936"/>
                </a:solidFill>
              </a:rPr>
              <a:t>Sistema de Informações sobre Medicamentos. </a:t>
            </a:r>
            <a:r>
              <a:rPr lang="pt-BR" sz="1300">
                <a:solidFill>
                  <a:srgbClr val="051936"/>
                </a:solidFill>
              </a:rPr>
              <a:t>2021.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Medeiros, M. M., &amp; Silva, P. C. (2020). </a:t>
            </a:r>
            <a:r>
              <a:rPr b="1" lang="pt-BR" sz="1300">
                <a:solidFill>
                  <a:srgbClr val="051936"/>
                </a:solidFill>
              </a:rPr>
              <a:t>Análise do mercado farmacêutico brasileiro: tendências e desafios.</a:t>
            </a:r>
            <a:r>
              <a:rPr lang="pt-BR" sz="1300">
                <a:solidFill>
                  <a:srgbClr val="051936"/>
                </a:solidFill>
              </a:rPr>
              <a:t> Revista Brasileira de Saúde Pública, 54(1), 1-10.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Santos, L. P., &amp; Costa, D. P. (2019). </a:t>
            </a:r>
            <a:r>
              <a:rPr b="1" lang="pt-BR" sz="1300">
                <a:solidFill>
                  <a:srgbClr val="051936"/>
                </a:solidFill>
              </a:rPr>
              <a:t>Saúde mental e o aumento da demanda por antidepressivos no Brasil.</a:t>
            </a:r>
            <a:r>
              <a:rPr lang="pt-BR" sz="1300">
                <a:solidFill>
                  <a:srgbClr val="051936"/>
                </a:solidFill>
              </a:rPr>
              <a:t> Revista Brasileira de Psicologia, 37(3), 204-215.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Associação Brasileira da Indústria Farmacêutica. (2020). </a:t>
            </a:r>
            <a:r>
              <a:rPr b="1" lang="pt-BR" sz="1300">
                <a:solidFill>
                  <a:srgbClr val="051936"/>
                </a:solidFill>
              </a:rPr>
              <a:t>Relatório Anual 2020: O impacto da pandemia no mercado de medicamentos. </a:t>
            </a:r>
            <a:r>
              <a:rPr lang="pt-BR" sz="1300">
                <a:solidFill>
                  <a:srgbClr val="051936"/>
                </a:solidFill>
              </a:rPr>
              <a:t>ABIF.</a:t>
            </a:r>
            <a:endParaRPr sz="1300">
              <a:solidFill>
                <a:srgbClr val="0519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750" y="3671300"/>
            <a:ext cx="1346499" cy="13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75" y="64750"/>
            <a:ext cx="1451850" cy="14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4600" y="128525"/>
            <a:ext cx="2068350" cy="20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5520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5963550" y="4489225"/>
            <a:ext cx="1263900" cy="12519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-684950" y="-1030450"/>
            <a:ext cx="2845200" cy="28188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Principais Tipos de  Análise de Dados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396275" y="933850"/>
            <a:ext cx="3210300" cy="2265650"/>
            <a:chOff x="396275" y="933850"/>
            <a:chExt cx="3210300" cy="226565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396275" y="933850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Descritiva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396275" y="1352400"/>
              <a:ext cx="32103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Ponto de partida para qualquer análise de dados.</a:t>
              </a:r>
              <a:b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perguntas como "O que aconteceu?" ou "Qual é a situação atual ?"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É comum utilizar tabelas, gráficos e medidas estatísticas como média, mediana, moda e desvio</a:t>
              </a:r>
              <a:endParaRPr sz="15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3698925" y="933850"/>
            <a:ext cx="3000000" cy="1896050"/>
            <a:chOff x="3698925" y="933850"/>
            <a:chExt cx="3000000" cy="1896050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3698925" y="933850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Diagnóstica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3698925" y="1352400"/>
              <a:ext cx="30000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perguntas como "Por que isso aconteceu ?"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Utiliza técnicas estatísticas mais avançadas, como regressão linear, análise de variância e testes de hipóteses.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452625" y="3297925"/>
            <a:ext cx="3000000" cy="1526750"/>
            <a:chOff x="452625" y="3103725"/>
            <a:chExt cx="3000000" cy="1526750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452625" y="3103725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Preditiva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452625" y="3522275"/>
              <a:ext cx="3000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à pergunta "O que provavelmente acontecerá no futuro ?”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Utiliza um histórico de dados para realizar esse padrão de comportamento.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3755275" y="3297925"/>
            <a:ext cx="3000000" cy="1526750"/>
            <a:chOff x="3755275" y="3103725"/>
            <a:chExt cx="3000000" cy="1526750"/>
          </a:xfrm>
        </p:grpSpPr>
        <p:sp>
          <p:nvSpPr>
            <p:cNvPr id="79" name="Google Shape;79;p14"/>
            <p:cNvSpPr txBox="1"/>
            <p:nvPr/>
          </p:nvSpPr>
          <p:spPr>
            <a:xfrm>
              <a:off x="3755275" y="3103725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Prescritiva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3755275" y="3522275"/>
              <a:ext cx="3000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Recomenda ações para otimizar os resultados.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à pergunta "O que devemos fazer ?"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550" y="881625"/>
            <a:ext cx="3476050" cy="34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459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1294650" y="1426300"/>
            <a:ext cx="7322400" cy="3262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9B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Análise Descritiva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369900" y="1597875"/>
            <a:ext cx="4971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Usada para resumir, organizar e compreender os dados.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Feita na base do big data, sendo uma forma mais simples de análise de dados, trabalhando com objetividade.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É mais uma parte de uma estratégia maior, que busca encontrar insights para alavancar um negócio, identificando padrões e tendências.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Aproveitar algumas medidas da estatística para apresentar seus resultados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5" y="924750"/>
            <a:ext cx="3655499" cy="403362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997625" y="4481100"/>
            <a:ext cx="668700" cy="6624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7725050" y="1017675"/>
            <a:ext cx="668700" cy="6624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6"/>
          <p:cNvGrpSpPr/>
          <p:nvPr/>
        </p:nvGrpSpPr>
        <p:grpSpPr>
          <a:xfrm>
            <a:off x="-745750" y="-2661300"/>
            <a:ext cx="10869499" cy="8402425"/>
            <a:chOff x="-745750" y="-2661300"/>
            <a:chExt cx="10869499" cy="8402425"/>
          </a:xfrm>
        </p:grpSpPr>
        <p:pic>
          <p:nvPicPr>
            <p:cNvPr id="98" name="Google Shape;98;p16"/>
            <p:cNvPicPr preferRelativeResize="0"/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0" y="-155200"/>
              <a:ext cx="9305349" cy="567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6"/>
            <p:cNvSpPr/>
            <p:nvPr/>
          </p:nvSpPr>
          <p:spPr>
            <a:xfrm>
              <a:off x="5963550" y="4489225"/>
              <a:ext cx="1263900" cy="12519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172049" y="-2661300"/>
              <a:ext cx="5951700" cy="58962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745750" y="461725"/>
              <a:ext cx="1914300" cy="18960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6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Tipos de Análise Descritiva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103" name="Google Shape;103;p16"/>
          <p:cNvGrpSpPr/>
          <p:nvPr/>
        </p:nvGrpSpPr>
        <p:grpSpPr>
          <a:xfrm>
            <a:off x="470675" y="3170750"/>
            <a:ext cx="2562900" cy="1465250"/>
            <a:chOff x="54100" y="1738400"/>
            <a:chExt cx="2562900" cy="1465250"/>
          </a:xfrm>
        </p:grpSpPr>
        <p:sp>
          <p:nvSpPr>
            <p:cNvPr id="104" name="Google Shape;104;p16"/>
            <p:cNvSpPr txBox="1"/>
            <p:nvPr/>
          </p:nvSpPr>
          <p:spPr>
            <a:xfrm>
              <a:off x="54100" y="1738400"/>
              <a:ext cx="246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Univariada</a:t>
              </a:r>
              <a:endParaRPr b="1" sz="27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5" name="Google Shape;105;p16"/>
            <p:cNvSpPr txBox="1"/>
            <p:nvPr/>
          </p:nvSpPr>
          <p:spPr>
            <a:xfrm>
              <a:off x="54100" y="2156950"/>
              <a:ext cx="25629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Apresenta apenas uma característica de forma isolada, sem se relacionar com outras.</a:t>
              </a:r>
              <a:endParaRPr sz="1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6" name="Google Shape;106;p16"/>
          <p:cNvGrpSpPr/>
          <p:nvPr/>
        </p:nvGrpSpPr>
        <p:grpSpPr>
          <a:xfrm>
            <a:off x="3176175" y="3170750"/>
            <a:ext cx="2562900" cy="1465250"/>
            <a:chOff x="54100" y="1738400"/>
            <a:chExt cx="2562900" cy="1465250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54100" y="1738400"/>
              <a:ext cx="246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Bi</a:t>
              </a: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variada</a:t>
              </a:r>
              <a:endParaRPr b="1" sz="27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54100" y="2156950"/>
              <a:ext cx="25629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O objetivo é investigar a forma que uma se comporta em contato com a outra, a relação que existe entre elas.</a:t>
              </a:r>
              <a:endParaRPr sz="1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9" name="Google Shape;109;p16"/>
          <p:cNvGrpSpPr/>
          <p:nvPr/>
        </p:nvGrpSpPr>
        <p:grpSpPr>
          <a:xfrm>
            <a:off x="6271775" y="3170750"/>
            <a:ext cx="2562900" cy="1896050"/>
            <a:chOff x="54100" y="1738400"/>
            <a:chExt cx="2562900" cy="1896050"/>
          </a:xfrm>
        </p:grpSpPr>
        <p:sp>
          <p:nvSpPr>
            <p:cNvPr id="110" name="Google Shape;110;p16"/>
            <p:cNvSpPr txBox="1"/>
            <p:nvPr/>
          </p:nvSpPr>
          <p:spPr>
            <a:xfrm>
              <a:off x="54100" y="1738400"/>
              <a:ext cx="246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Multivariada</a:t>
              </a:r>
              <a:endParaRPr b="1" sz="27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1" name="Google Shape;111;p16"/>
            <p:cNvSpPr txBox="1"/>
            <p:nvPr/>
          </p:nvSpPr>
          <p:spPr>
            <a:xfrm>
              <a:off x="54100" y="2156950"/>
              <a:ext cx="25629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Trabalha em cima de diversos elementos, relacionando eles entre si e criando entendimentos mais elaborados.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150" y="266025"/>
            <a:ext cx="3588950" cy="35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55200"/>
            <a:ext cx="9305349" cy="567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7"/>
          <p:cNvGrpSpPr/>
          <p:nvPr/>
        </p:nvGrpSpPr>
        <p:grpSpPr>
          <a:xfrm>
            <a:off x="-1191549" y="-1178425"/>
            <a:ext cx="12243100" cy="7028150"/>
            <a:chOff x="-1191549" y="-1178425"/>
            <a:chExt cx="12243100" cy="7028150"/>
          </a:xfrm>
        </p:grpSpPr>
        <p:sp>
          <p:nvSpPr>
            <p:cNvPr id="119" name="Google Shape;119;p17"/>
            <p:cNvSpPr/>
            <p:nvPr/>
          </p:nvSpPr>
          <p:spPr>
            <a:xfrm>
              <a:off x="-1191549" y="-1178425"/>
              <a:ext cx="3906600" cy="38703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7144951" y="1979425"/>
              <a:ext cx="3906600" cy="38703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375" y="988113"/>
            <a:ext cx="86106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280825" y="266025"/>
            <a:ext cx="83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Projeto: Apresentação/Introdução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11700" y="3131250"/>
            <a:ext cx="85206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Os dados de venda de medicamentos sujeitos à escrituração no SNGPC encontram-se separados em Industrializados e Manipulados.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Todas as farmácias sujeitos à escrituração no SNGPC, devem enviar para a Anvisa, em formato eletrônico e periodicamente, os dados a respeito de todas as vendas realizadas desses tipos de medicamentos.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O Datasets selecionados para o projeto são dos anos de 2019 e 2021.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Etapa de Exploração e Limpeza</a:t>
            </a:r>
            <a:endParaRPr b="1" sz="2800"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499375" y="980250"/>
            <a:ext cx="5400600" cy="3957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9B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574" y="685225"/>
            <a:ext cx="4299348" cy="44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626125" y="1396375"/>
            <a:ext cx="3609300" cy="319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Análise exploratória de dados (EDA)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Remoção de colunas (variáveis)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Verificar valores duplicados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Tratar valores nulos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Tratar Outliers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3956850" y="4703050"/>
            <a:ext cx="668700" cy="6624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8230225" y="742450"/>
            <a:ext cx="386700" cy="3831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29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Etapa dos Resultados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11700" y="75680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rPr>
              <a:t>Análise Univariada:</a:t>
            </a:r>
            <a:endParaRPr b="1" sz="2200">
              <a:solidFill>
                <a:srgbClr val="CF5D0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42" name="Google Shape;142;p19"/>
          <p:cNvGrpSpPr/>
          <p:nvPr/>
        </p:nvGrpSpPr>
        <p:grpSpPr>
          <a:xfrm>
            <a:off x="191450" y="1322400"/>
            <a:ext cx="5636700" cy="3608100"/>
            <a:chOff x="191450" y="1322400"/>
            <a:chExt cx="5636700" cy="3608100"/>
          </a:xfrm>
        </p:grpSpPr>
        <p:sp>
          <p:nvSpPr>
            <p:cNvPr id="143" name="Google Shape;143;p19"/>
            <p:cNvSpPr/>
            <p:nvPr/>
          </p:nvSpPr>
          <p:spPr>
            <a:xfrm>
              <a:off x="191450" y="1322400"/>
              <a:ext cx="5636700" cy="36081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" name="Google Shape;144;p19"/>
            <p:cNvPicPr preferRelativeResize="0"/>
            <p:nvPr/>
          </p:nvPicPr>
          <p:blipFill rotWithShape="1">
            <a:blip r:embed="rId4">
              <a:alphaModFix/>
            </a:blip>
            <a:srcRect b="0" l="2018" r="0" t="0"/>
            <a:stretch/>
          </p:blipFill>
          <p:spPr>
            <a:xfrm>
              <a:off x="240425" y="1379925"/>
              <a:ext cx="5522926" cy="3336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9"/>
          <p:cNvSpPr/>
          <p:nvPr/>
        </p:nvSpPr>
        <p:spPr>
          <a:xfrm>
            <a:off x="8327743" y="1266800"/>
            <a:ext cx="578100" cy="5727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6103393" y="3621925"/>
            <a:ext cx="578100" cy="5727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5918450" y="1658213"/>
            <a:ext cx="3060900" cy="1175400"/>
            <a:chOff x="5918450" y="1658213"/>
            <a:chExt cx="3060900" cy="1175400"/>
          </a:xfrm>
        </p:grpSpPr>
        <p:sp>
          <p:nvSpPr>
            <p:cNvPr id="148" name="Google Shape;148;p19"/>
            <p:cNvSpPr/>
            <p:nvPr/>
          </p:nvSpPr>
          <p:spPr>
            <a:xfrm>
              <a:off x="5918450" y="1658213"/>
              <a:ext cx="3060900" cy="11754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 txBox="1"/>
            <p:nvPr/>
          </p:nvSpPr>
          <p:spPr>
            <a:xfrm>
              <a:off x="5991950" y="1839488"/>
              <a:ext cx="2913900" cy="8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Analisando cada coluna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 ou variável), para visualização dos dados.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0" name="Google Shape;150;p19"/>
          <p:cNvGrpSpPr/>
          <p:nvPr/>
        </p:nvGrpSpPr>
        <p:grpSpPr>
          <a:xfrm>
            <a:off x="5918450" y="2915888"/>
            <a:ext cx="3184950" cy="1026600"/>
            <a:chOff x="5918450" y="2915888"/>
            <a:chExt cx="3184950" cy="1026600"/>
          </a:xfrm>
        </p:grpSpPr>
        <p:sp>
          <p:nvSpPr>
            <p:cNvPr id="151" name="Google Shape;151;p19"/>
            <p:cNvSpPr/>
            <p:nvPr/>
          </p:nvSpPr>
          <p:spPr>
            <a:xfrm>
              <a:off x="5918450" y="2915888"/>
              <a:ext cx="3060900" cy="10266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 txBox="1"/>
            <p:nvPr/>
          </p:nvSpPr>
          <p:spPr>
            <a:xfrm>
              <a:off x="6103400" y="3013538"/>
              <a:ext cx="3000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</a:t>
              </a: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stados brasileiros com a maior quantidade de vendas de medicamentos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>
            <p:ph type="title"/>
          </p:nvPr>
        </p:nvSpPr>
        <p:spPr>
          <a:xfrm>
            <a:off x="311700" y="121525"/>
            <a:ext cx="34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Gênero dos pacientes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3618725" y="1528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Gráfico de pizza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422000" y="4022700"/>
            <a:ext cx="54318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Existe alguns estudos que apontam que o sexo feminino comprem mais medicamentos e no geral se receitem mais. Isso tem relação com valores socioculturais e econômicos.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1" name="Google Shape;161;p20"/>
          <p:cNvGrpSpPr/>
          <p:nvPr/>
        </p:nvGrpSpPr>
        <p:grpSpPr>
          <a:xfrm>
            <a:off x="3390800" y="810020"/>
            <a:ext cx="2876400" cy="3096900"/>
            <a:chOff x="3390800" y="810020"/>
            <a:chExt cx="2876400" cy="3096900"/>
          </a:xfrm>
        </p:grpSpPr>
        <p:sp>
          <p:nvSpPr>
            <p:cNvPr id="162" name="Google Shape;162;p20"/>
            <p:cNvSpPr/>
            <p:nvPr/>
          </p:nvSpPr>
          <p:spPr>
            <a:xfrm>
              <a:off x="3390800" y="810020"/>
              <a:ext cx="2876400" cy="30969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" name="Google Shape;16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0812" y="845388"/>
              <a:ext cx="2876375" cy="299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20"/>
          <p:cNvGrpSpPr/>
          <p:nvPr/>
        </p:nvGrpSpPr>
        <p:grpSpPr>
          <a:xfrm>
            <a:off x="403425" y="835232"/>
            <a:ext cx="2876400" cy="3096900"/>
            <a:chOff x="403425" y="835232"/>
            <a:chExt cx="2876400" cy="3096900"/>
          </a:xfrm>
        </p:grpSpPr>
        <p:sp>
          <p:nvSpPr>
            <p:cNvPr id="165" name="Google Shape;165;p20"/>
            <p:cNvSpPr/>
            <p:nvPr/>
          </p:nvSpPr>
          <p:spPr>
            <a:xfrm>
              <a:off x="403425" y="835232"/>
              <a:ext cx="2876400" cy="30969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" name="Google Shape;16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2000" y="861063"/>
              <a:ext cx="2781474" cy="2994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0"/>
          <p:cNvPicPr preferRelativeResize="0"/>
          <p:nvPr/>
        </p:nvPicPr>
        <p:blipFill rotWithShape="1">
          <a:blip r:embed="rId6">
            <a:alphaModFix/>
          </a:blip>
          <a:srcRect b="0" l="23931" r="0" t="9346"/>
          <a:stretch/>
        </p:blipFill>
        <p:spPr>
          <a:xfrm>
            <a:off x="5705750" y="480875"/>
            <a:ext cx="5868650" cy="46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25" y="643138"/>
            <a:ext cx="4188876" cy="30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472050" y="3730125"/>
            <a:ext cx="449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/>
              <a:t>Fonte:</a:t>
            </a:r>
            <a:r>
              <a:rPr lang="pt-BR" sz="1300"/>
              <a:t> </a:t>
            </a:r>
            <a:r>
              <a:rPr lang="pt-BR" sz="1300"/>
              <a:t>https://medicinasa.com.br/shopper-report-1s24/</a:t>
            </a:r>
            <a:endParaRPr sz="1300"/>
          </a:p>
        </p:txBody>
      </p:sp>
      <p:sp>
        <p:nvSpPr>
          <p:cNvPr id="175" name="Google Shape;175;p21"/>
          <p:cNvSpPr txBox="1"/>
          <p:nvPr/>
        </p:nvSpPr>
        <p:spPr>
          <a:xfrm>
            <a:off x="4771775" y="643150"/>
            <a:ext cx="3929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“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Ao considerar questões relativas ao gênero, as mulheres estão mais sujeitas à medicalização por histórica e culturalmente tenderem a se preocupar mais com sua saúde e da família. Diversos estudos têm descrito o uso mais frequente de medicamentos entre mulheres do que em homens</a:t>
            </a:r>
            <a:r>
              <a:rPr lang="pt-BR" sz="800">
                <a:solidFill>
                  <a:srgbClr val="403D39"/>
                </a:solidFill>
                <a:highlight>
                  <a:srgbClr val="FFFFFF"/>
                </a:highlight>
              </a:rPr>
              <a:t> 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.”</a:t>
            </a:r>
            <a:endParaRPr sz="1050">
              <a:solidFill>
                <a:srgbClr val="403D3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403D39"/>
                </a:solidFill>
                <a:highlight>
                  <a:srgbClr val="FFFFFF"/>
                </a:highlight>
              </a:rPr>
              <a:t>Fonte: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 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h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ttps://www.scielo.br/j/csc/a/5Js8yJGQSPYGjhPYtqQpGHx/#:~:text=Diversos%20estudos%20t%C3%AAm%20descrito%20o,que%20em%20homens7%2C24.</a:t>
            </a:r>
            <a:endParaRPr sz="1050">
              <a:solidFill>
                <a:srgbClr val="403D39"/>
              </a:solidFill>
              <a:highlight>
                <a:srgbClr val="FFFFFF"/>
              </a:highlight>
            </a:endParaRPr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121525"/>
            <a:ext cx="34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Gênero dos pacientes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380" y="2282350"/>
            <a:ext cx="3623900" cy="2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4967250" y="4527900"/>
            <a:ext cx="40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/>
              <a:t>Fonte:</a:t>
            </a:r>
            <a:r>
              <a:rPr lang="pt-BR" sz="1100"/>
              <a:t> </a:t>
            </a:r>
            <a:r>
              <a:rPr lang="pt-BR" sz="1100"/>
              <a:t>h</a:t>
            </a:r>
            <a:r>
              <a:rPr lang="pt-BR" sz="1100"/>
              <a:t>ttps://recima21.com.br/index.php/recima21/article/view/1037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